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autoCompressPictures="0">
  <p:sldMasterIdLst>
    <p:sldMasterId id="2147483648" r:id="rId1"/>
  </p:sldMasterIdLst>
  <p:notesMasterIdLst>
    <p:notesMasterId r:id="rId8"/>
  </p:notesMasterIdLst>
  <p:sldIdLst>
    <p:sldId id="256" r:id="rId2"/>
    <p:sldId id="440" r:id="rId3"/>
    <p:sldId id="493" r:id="rId4"/>
    <p:sldId id="487" r:id="rId5"/>
    <p:sldId id="495" r:id="rId6"/>
    <p:sldId id="488" r:id="rId7"/>
  </p:sldIdLst>
  <p:sldSz cx="12192000" cy="6858000"/>
  <p:notesSz cx="7104063" cy="10234613"/>
  <p:embeddedFontLst>
    <p:embeddedFont>
      <p:font typeface="TheSansOffice" panose="020B0503040302060204" pitchFamily="34" charset="0"/>
      <p:regular r:id="rId9"/>
      <p:bold r:id="rId10"/>
      <p:italic r:id="rId11"/>
      <p:boldItalic r:id="rId12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71"/>
    <a:srgbClr val="E6EEF1"/>
    <a:srgbClr val="060A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94715"/>
  </p:normalViewPr>
  <p:slideViewPr>
    <p:cSldViewPr snapToGrid="0" snapToObjects="1">
      <p:cViewPr varScale="1">
        <p:scale>
          <a:sx n="101" d="100"/>
          <a:sy n="101" d="100"/>
        </p:scale>
        <p:origin x="8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8" d="100"/>
          <a:sy n="78" d="100"/>
        </p:scale>
        <p:origin x="409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5516" tIns="47758" rIns="95516" bIns="4775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5516" tIns="47758" rIns="95516" bIns="47758" rtlCol="0"/>
          <a:lstStyle>
            <a:lvl1pPr algn="r">
              <a:defRPr sz="1300"/>
            </a:lvl1pPr>
          </a:lstStyle>
          <a:p>
            <a:fld id="{FA8E4162-7051-4138-8F08-D33C9CBB1C85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16" tIns="47758" rIns="95516" bIns="4775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5516" tIns="47758" rIns="95516" bIns="47758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8"/>
            <a:ext cx="3078427" cy="513507"/>
          </a:xfrm>
          <a:prstGeom prst="rect">
            <a:avLst/>
          </a:prstGeom>
        </p:spPr>
        <p:txBody>
          <a:bodyPr vert="horz" lIns="95516" tIns="47758" rIns="95516" bIns="4775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2" y="9721108"/>
            <a:ext cx="3078427" cy="513507"/>
          </a:xfrm>
          <a:prstGeom prst="rect">
            <a:avLst/>
          </a:prstGeom>
        </p:spPr>
        <p:txBody>
          <a:bodyPr vert="horz" lIns="95516" tIns="47758" rIns="95516" bIns="47758" rtlCol="0" anchor="b"/>
          <a:lstStyle>
            <a:lvl1pPr algn="r">
              <a:defRPr sz="1300"/>
            </a:lvl1pPr>
          </a:lstStyle>
          <a:p>
            <a:fld id="{70ED3853-E5D6-4B88-9164-99CCED3AF2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7370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ED3853-E5D6-4B88-9164-99CCED3AF2A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1987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52E55-521D-2BA9-2AA4-2D1798B8E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6BE9714-2F40-A423-5E2E-2CB966A060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80D51B3-D3E6-C464-E486-2EDE1B1759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A8DB68-6B6C-6FB7-4481-6577B747BC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ED3853-E5D6-4B88-9164-99CCED3AF2A3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4906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EF440-CBA9-0491-E868-636A2E999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28A910C-C5BA-6589-19DF-3EC09EE347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54C7293-B754-3F77-8BD4-BB557AF2D9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12A04C-1ABD-6808-9EFF-C07F168BEB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ED3853-E5D6-4B88-9164-99CCED3AF2A3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4555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BEE33-5C58-0C6C-56FD-C7AB4202B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2E1D8D2-B9ED-0022-1936-8A0D9C9256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B203BB3-B303-B4A9-03A2-407D21F718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Zu beachten:</a:t>
            </a:r>
          </a:p>
          <a:p>
            <a:r>
              <a:rPr lang="de-DE" dirty="0"/>
              <a:t>In 2028 TROTZ Kreditaufnahme (16,0 Mio. €)</a:t>
            </a:r>
          </a:p>
          <a:p>
            <a:r>
              <a:rPr lang="de-DE" dirty="0"/>
              <a:t>In 2029 TROTZ positivem Saldo Investitionstätigkeit (+11,4 Mio. €)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9E2142-ABE5-CB88-D6FF-9EC17DB92C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ED3853-E5D6-4B88-9164-99CCED3AF2A3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9139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4E70CB-B6F6-FB18-7605-5630B17EDD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727E3E1-0AF4-87ED-8D15-A86A7882C1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B823FAB-BFEC-9E27-45C3-3673E6EB19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Mindestbestand: 2% der laufenden Ausgaben (Durchschnitt der vorangegangenen drei Jahre) = 3,2 bis 3,4 Mio. €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C652C67-3564-DD01-988D-783C0E4778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ED3853-E5D6-4B88-9164-99CCED3AF2A3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7607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FDC0EC-20D7-B530-4CA7-B534EA17E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20717F7-EA25-A757-F564-EAAED6D73E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EB0B358-90CB-1464-712B-4CB25F4D3D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Pro-Kopf-Verschuldung 2028 dann bei 595 Euro (2029: 575 Euro)</a:t>
            </a:r>
          </a:p>
          <a:p>
            <a:r>
              <a:rPr lang="de-DE" dirty="0"/>
              <a:t>Landesdurchschnitt 2024 für Städte zwischen 20 und 50T EW: 501 Euro</a:t>
            </a:r>
          </a:p>
          <a:p>
            <a:r>
              <a:rPr lang="de-DE" dirty="0"/>
              <a:t>Schuldendienst: 920 T€ (Laufzeit: 30 Jahre und 2,5%)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5F8E755-2761-5F5D-EBF7-3DAD4E70EC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ED3853-E5D6-4B88-9164-99CCED3AF2A3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6219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F2686A-2E96-A16C-74C7-D690ECF4D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4042" y="1122363"/>
            <a:ext cx="5922236" cy="2834340"/>
          </a:xfrm>
        </p:spPr>
        <p:txBody>
          <a:bodyPr anchor="b">
            <a:normAutofit/>
          </a:bodyPr>
          <a:lstStyle>
            <a:lvl1pPr algn="l">
              <a:defRPr sz="45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54D5580-F416-0EA2-35AE-44B02D74FED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56862" y="349903"/>
            <a:ext cx="19812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261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fel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326DA0-75F8-0FCB-6D4A-8C3095BDF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820396"/>
            <a:ext cx="6844469" cy="649481"/>
          </a:xfrm>
        </p:spPr>
        <p:txBody>
          <a:bodyPr anchor="t" anchorCtr="0">
            <a:normAutofit/>
          </a:bodyPr>
          <a:lstStyle>
            <a:lvl1pPr>
              <a:defRPr sz="3450">
                <a:solidFill>
                  <a:srgbClr val="00537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0DBBA51-5137-AA10-9934-A04415899E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931348" y="6275961"/>
            <a:ext cx="6179321" cy="216000"/>
          </a:xfrm>
        </p:spPr>
        <p:txBody>
          <a:bodyPr lIns="0" tIns="0" rIns="0" bIns="0"/>
          <a:lstStyle>
            <a:lvl1pPr algn="l">
              <a:defRPr/>
            </a:lvl1pPr>
          </a:lstStyle>
          <a:p>
            <a:r>
              <a:rPr lang="de-DE"/>
              <a:t>HH-Plan 2025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4B7D450-9772-4B2A-73DC-0DF7C199E2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72973" y="6275961"/>
            <a:ext cx="2743200" cy="216000"/>
          </a:xfrm>
        </p:spPr>
        <p:txBody>
          <a:bodyPr lIns="0" tIns="0" rIns="0" bIns="0"/>
          <a:lstStyle/>
          <a:p>
            <a:r>
              <a:rPr lang="de-DE" dirty="0"/>
              <a:t>Seite </a:t>
            </a:r>
            <a:fld id="{D2F774F2-6DCF-40D4-B558-60D3D7B6ABC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B4D883C-A3FF-A77A-1B17-C480CA2C8A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2000" y="2589375"/>
            <a:ext cx="4784310" cy="3093577"/>
          </a:xfrm>
          <a:prstGeom prst="rect">
            <a:avLst/>
          </a:prstGeom>
        </p:spPr>
        <p:txBody>
          <a:bodyPr lIns="0" tIns="0" rIns="0" bIns="0"/>
          <a:lstStyle>
            <a:lvl1pPr>
              <a:defRPr sz="1650">
                <a:solidFill>
                  <a:srgbClr val="005371"/>
                </a:solidFill>
              </a:defRPr>
            </a:lvl1pPr>
            <a:lvl2pPr>
              <a:defRPr sz="1650">
                <a:solidFill>
                  <a:srgbClr val="005371"/>
                </a:solidFill>
              </a:defRPr>
            </a:lvl2pPr>
            <a:lvl3pPr>
              <a:defRPr sz="1650">
                <a:solidFill>
                  <a:srgbClr val="005371"/>
                </a:solidFill>
              </a:defRPr>
            </a:lvl3pPr>
            <a:lvl4pPr>
              <a:defRPr sz="1650">
                <a:solidFill>
                  <a:srgbClr val="005371"/>
                </a:solidFill>
              </a:defRPr>
            </a:lvl4pPr>
            <a:lvl5pPr>
              <a:defRPr sz="1650">
                <a:solidFill>
                  <a:srgbClr val="00537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5">
            <a:extLst>
              <a:ext uri="{FF2B5EF4-FFF2-40B4-BE49-F238E27FC236}">
                <a16:creationId xmlns:a16="http://schemas.microsoft.com/office/drawing/2014/main" id="{878A47E9-9DF3-685B-0218-C6F8E8BA4C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89854" y="2589375"/>
            <a:ext cx="4784310" cy="3093577"/>
          </a:xfrm>
          <a:prstGeom prst="rect">
            <a:avLst/>
          </a:prstGeom>
        </p:spPr>
        <p:txBody>
          <a:bodyPr lIns="0" tIns="0" rIns="0" bIns="0"/>
          <a:lstStyle>
            <a:lvl1pPr>
              <a:defRPr sz="1650">
                <a:solidFill>
                  <a:srgbClr val="005371"/>
                </a:solidFill>
              </a:defRPr>
            </a:lvl1pPr>
            <a:lvl2pPr>
              <a:defRPr sz="1650">
                <a:solidFill>
                  <a:srgbClr val="005371"/>
                </a:solidFill>
              </a:defRPr>
            </a:lvl2pPr>
            <a:lvl3pPr>
              <a:defRPr sz="1650">
                <a:solidFill>
                  <a:srgbClr val="005371"/>
                </a:solidFill>
              </a:defRPr>
            </a:lvl3pPr>
            <a:lvl4pPr>
              <a:defRPr sz="1650">
                <a:solidFill>
                  <a:srgbClr val="005371"/>
                </a:solidFill>
              </a:defRPr>
            </a:lvl4pPr>
            <a:lvl5pPr>
              <a:defRPr sz="1650">
                <a:solidFill>
                  <a:srgbClr val="00537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C70ADAB-A402-C528-DB59-8F71E31B503D}"/>
              </a:ext>
            </a:extLst>
          </p:cNvPr>
          <p:cNvSpPr txBox="1"/>
          <p:nvPr userDrawn="1"/>
        </p:nvSpPr>
        <p:spPr>
          <a:xfrm>
            <a:off x="612000" y="6273118"/>
            <a:ext cx="1618452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de-DE" sz="1200" b="1" i="0" dirty="0">
                <a:solidFill>
                  <a:srgbClr val="005371"/>
                </a:solidFill>
                <a:latin typeface="TheSansOffice" panose="020B0502050302020203" pitchFamily="34" charset="77"/>
              </a:rPr>
              <a:t>Stadt Neckarsulm |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47E31BF-22C0-57A7-7A45-833F4E862DA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3000" y="346104"/>
            <a:ext cx="1397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432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326DA0-75F8-0FCB-6D4A-8C3095BDF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820396"/>
            <a:ext cx="6844469" cy="649481"/>
          </a:xfrm>
        </p:spPr>
        <p:txBody>
          <a:bodyPr anchor="t" anchorCtr="0">
            <a:normAutofit/>
          </a:bodyPr>
          <a:lstStyle>
            <a:lvl1pPr>
              <a:defRPr sz="3450">
                <a:solidFill>
                  <a:srgbClr val="00537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0DBBA51-5137-AA10-9934-A04415899E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931348" y="6275961"/>
            <a:ext cx="6179321" cy="216000"/>
          </a:xfrm>
        </p:spPr>
        <p:txBody>
          <a:bodyPr lIns="0" tIns="0" rIns="0" bIns="0"/>
          <a:lstStyle>
            <a:lvl1pPr algn="l">
              <a:defRPr/>
            </a:lvl1pPr>
          </a:lstStyle>
          <a:p>
            <a:r>
              <a:rPr lang="de-DE"/>
              <a:t>HH-Plan 2025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4B7D450-9772-4B2A-73DC-0DF7C199E2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72973" y="6275961"/>
            <a:ext cx="2743200" cy="216000"/>
          </a:xfrm>
        </p:spPr>
        <p:txBody>
          <a:bodyPr lIns="0" tIns="0" rIns="0" bIns="0"/>
          <a:lstStyle/>
          <a:p>
            <a:r>
              <a:rPr lang="de-DE" dirty="0"/>
              <a:t>Seite </a:t>
            </a:r>
            <a:fld id="{D2F774F2-6DCF-40D4-B558-60D3D7B6ABC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C70ADAB-A402-C528-DB59-8F71E31B503D}"/>
              </a:ext>
            </a:extLst>
          </p:cNvPr>
          <p:cNvSpPr txBox="1"/>
          <p:nvPr userDrawn="1"/>
        </p:nvSpPr>
        <p:spPr>
          <a:xfrm>
            <a:off x="612000" y="6273118"/>
            <a:ext cx="1618452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de-DE" sz="1200" b="1" i="0" dirty="0">
                <a:solidFill>
                  <a:srgbClr val="005371"/>
                </a:solidFill>
                <a:latin typeface="TheSansOffice" panose="020B0502050302020203" pitchFamily="34" charset="77"/>
              </a:rPr>
              <a:t>Stadt Neckarsulm |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47E31BF-22C0-57A7-7A45-833F4E862DA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3000" y="346104"/>
            <a:ext cx="1397000" cy="914400"/>
          </a:xfrm>
          <a:prstGeom prst="rect">
            <a:avLst/>
          </a:prstGeom>
        </p:spPr>
      </p:pic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9390D85-2C64-87A3-5616-96EE61D187C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2775" y="1619999"/>
            <a:ext cx="10902950" cy="4500000"/>
          </a:xfrm>
          <a:prstGeom prst="rect">
            <a:avLst/>
          </a:prstGeom>
          <a:solidFill>
            <a:srgbClr val="E6EEF1"/>
          </a:solidFill>
        </p:spPr>
        <p:txBody>
          <a:bodyPr/>
          <a:lstStyle>
            <a:lvl1pPr algn="ctr">
              <a:defRPr sz="2000" b="0" i="0">
                <a:latin typeface="TheSansOffice" panose="020B0502050302020203" pitchFamily="34" charset="77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8929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1 Bi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326DA0-75F8-0FCB-6D4A-8C3095BDF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820396"/>
            <a:ext cx="6844469" cy="649481"/>
          </a:xfrm>
        </p:spPr>
        <p:txBody>
          <a:bodyPr anchor="t" anchorCtr="0">
            <a:normAutofit/>
          </a:bodyPr>
          <a:lstStyle>
            <a:lvl1pPr>
              <a:defRPr sz="3450">
                <a:solidFill>
                  <a:srgbClr val="00537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0DBBA51-5137-AA10-9934-A04415899E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931348" y="6275961"/>
            <a:ext cx="6179321" cy="216000"/>
          </a:xfrm>
        </p:spPr>
        <p:txBody>
          <a:bodyPr lIns="0" tIns="0" rIns="0" bIns="0"/>
          <a:lstStyle>
            <a:lvl1pPr algn="l">
              <a:defRPr/>
            </a:lvl1pPr>
          </a:lstStyle>
          <a:p>
            <a:r>
              <a:rPr lang="de-DE"/>
              <a:t>HH-Plan 2025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4B7D450-9772-4B2A-73DC-0DF7C199E2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72973" y="6275961"/>
            <a:ext cx="2743200" cy="216000"/>
          </a:xfrm>
        </p:spPr>
        <p:txBody>
          <a:bodyPr lIns="0" tIns="0" rIns="0" bIns="0"/>
          <a:lstStyle/>
          <a:p>
            <a:r>
              <a:rPr lang="de-DE" dirty="0"/>
              <a:t>Seite </a:t>
            </a:r>
            <a:fld id="{D2F774F2-6DCF-40D4-B558-60D3D7B6ABC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C70ADAB-A402-C528-DB59-8F71E31B503D}"/>
              </a:ext>
            </a:extLst>
          </p:cNvPr>
          <p:cNvSpPr txBox="1"/>
          <p:nvPr userDrawn="1"/>
        </p:nvSpPr>
        <p:spPr>
          <a:xfrm>
            <a:off x="612000" y="6273118"/>
            <a:ext cx="1618452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de-DE" sz="1200" b="1" i="0" dirty="0">
                <a:solidFill>
                  <a:srgbClr val="005371"/>
                </a:solidFill>
                <a:latin typeface="TheSansOffice" panose="020B0502050302020203" pitchFamily="34" charset="77"/>
              </a:rPr>
              <a:t>Stadt Neckarsulm |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47E31BF-22C0-57A7-7A45-833F4E862DA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3000" y="346104"/>
            <a:ext cx="1397000" cy="914400"/>
          </a:xfrm>
          <a:prstGeom prst="rect">
            <a:avLst/>
          </a:prstGeom>
        </p:spPr>
      </p:pic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9390D85-2C64-87A3-5616-96EE61D187C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418033" y="1620000"/>
            <a:ext cx="6097691" cy="4161801"/>
          </a:xfrm>
          <a:prstGeom prst="rect">
            <a:avLst/>
          </a:prstGeom>
          <a:solidFill>
            <a:srgbClr val="E6EEF1"/>
          </a:solidFill>
        </p:spPr>
        <p:txBody>
          <a:bodyPr/>
          <a:lstStyle>
            <a:lvl1pPr algn="ctr">
              <a:defRPr sz="2000" b="0" i="0">
                <a:latin typeface="TheSansOffice" panose="020B0502050302020203" pitchFamily="34" charset="77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5" name="Textplatzhalter 5">
            <a:extLst>
              <a:ext uri="{FF2B5EF4-FFF2-40B4-BE49-F238E27FC236}">
                <a16:creationId xmlns:a16="http://schemas.microsoft.com/office/drawing/2014/main" id="{7B484807-D3A2-C243-ADD9-9E3CEE7976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000" y="1620001"/>
            <a:ext cx="4387290" cy="4161800"/>
          </a:xfrm>
          <a:prstGeom prst="rect">
            <a:avLst/>
          </a:prstGeom>
        </p:spPr>
        <p:txBody>
          <a:bodyPr lIns="0" tIns="0" rIns="0" bIns="0"/>
          <a:lstStyle>
            <a:lvl1pPr>
              <a:defRPr sz="1650">
                <a:solidFill>
                  <a:srgbClr val="005371"/>
                </a:solidFill>
              </a:defRPr>
            </a:lvl1pPr>
            <a:lvl2pPr>
              <a:defRPr sz="1650">
                <a:solidFill>
                  <a:srgbClr val="005371"/>
                </a:solidFill>
              </a:defRPr>
            </a:lvl2pPr>
            <a:lvl3pPr>
              <a:defRPr sz="1650">
                <a:solidFill>
                  <a:srgbClr val="005371"/>
                </a:solidFill>
              </a:defRPr>
            </a:lvl3pPr>
            <a:lvl4pPr>
              <a:defRPr sz="1650">
                <a:solidFill>
                  <a:srgbClr val="005371"/>
                </a:solidFill>
              </a:defRPr>
            </a:lvl4pPr>
            <a:lvl5pPr>
              <a:defRPr sz="1650">
                <a:solidFill>
                  <a:srgbClr val="00537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74612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+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326DA0-75F8-0FCB-6D4A-8C3095BDF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820396"/>
            <a:ext cx="6844469" cy="649481"/>
          </a:xfrm>
        </p:spPr>
        <p:txBody>
          <a:bodyPr anchor="t" anchorCtr="0">
            <a:normAutofit/>
          </a:bodyPr>
          <a:lstStyle>
            <a:lvl1pPr>
              <a:defRPr sz="3450">
                <a:solidFill>
                  <a:srgbClr val="00537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0DBBA51-5137-AA10-9934-A04415899E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931348" y="6275961"/>
            <a:ext cx="6179321" cy="216000"/>
          </a:xfrm>
        </p:spPr>
        <p:txBody>
          <a:bodyPr lIns="0" tIns="0" rIns="0" bIns="0"/>
          <a:lstStyle>
            <a:lvl1pPr algn="l">
              <a:defRPr/>
            </a:lvl1pPr>
          </a:lstStyle>
          <a:p>
            <a:r>
              <a:rPr lang="de-DE"/>
              <a:t>HH-Plan 2025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4B7D450-9772-4B2A-73DC-0DF7C199E2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72973" y="6275961"/>
            <a:ext cx="2743200" cy="216000"/>
          </a:xfrm>
        </p:spPr>
        <p:txBody>
          <a:bodyPr lIns="0" tIns="0" rIns="0" bIns="0"/>
          <a:lstStyle/>
          <a:p>
            <a:r>
              <a:rPr lang="de-DE" dirty="0"/>
              <a:t>Seite </a:t>
            </a:r>
            <a:fld id="{D2F774F2-6DCF-40D4-B558-60D3D7B6ABC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C70ADAB-A402-C528-DB59-8F71E31B503D}"/>
              </a:ext>
            </a:extLst>
          </p:cNvPr>
          <p:cNvSpPr txBox="1"/>
          <p:nvPr userDrawn="1"/>
        </p:nvSpPr>
        <p:spPr>
          <a:xfrm>
            <a:off x="612000" y="6273118"/>
            <a:ext cx="1618452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de-DE" sz="1200" b="1" i="0" dirty="0">
                <a:solidFill>
                  <a:srgbClr val="005371"/>
                </a:solidFill>
                <a:latin typeface="TheSansOffice" panose="020B0502050302020203" pitchFamily="34" charset="77"/>
              </a:rPr>
              <a:t>Stadt Neckarsulm |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47E31BF-22C0-57A7-7A45-833F4E862DA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3000" y="346104"/>
            <a:ext cx="1397000" cy="914400"/>
          </a:xfrm>
          <a:prstGeom prst="rect">
            <a:avLst/>
          </a:prstGeom>
        </p:spPr>
      </p:pic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9390D85-2C64-87A3-5616-96EE61D187C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2001" y="2521009"/>
            <a:ext cx="5053861" cy="3260792"/>
          </a:xfrm>
          <a:prstGeom prst="rect">
            <a:avLst/>
          </a:prstGeom>
          <a:solidFill>
            <a:srgbClr val="E6EEF1"/>
          </a:solidFill>
        </p:spPr>
        <p:txBody>
          <a:bodyPr/>
          <a:lstStyle>
            <a:lvl1pPr algn="ctr">
              <a:defRPr sz="2000" b="0" i="0">
                <a:latin typeface="TheSansOffice" panose="020B0502050302020203" pitchFamily="34" charset="77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5" name="Textplatzhalter 5">
            <a:extLst>
              <a:ext uri="{FF2B5EF4-FFF2-40B4-BE49-F238E27FC236}">
                <a16:creationId xmlns:a16="http://schemas.microsoft.com/office/drawing/2014/main" id="{7B484807-D3A2-C243-ADD9-9E3CEE7976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2521009"/>
            <a:ext cx="5420172" cy="3260792"/>
          </a:xfrm>
          <a:prstGeom prst="rect">
            <a:avLst/>
          </a:prstGeom>
        </p:spPr>
        <p:txBody>
          <a:bodyPr lIns="0" tIns="0" rIns="0" bIns="0"/>
          <a:lstStyle>
            <a:lvl1pPr>
              <a:defRPr sz="1650">
                <a:solidFill>
                  <a:srgbClr val="005371"/>
                </a:solidFill>
              </a:defRPr>
            </a:lvl1pPr>
            <a:lvl2pPr>
              <a:defRPr sz="1650">
                <a:solidFill>
                  <a:srgbClr val="005371"/>
                </a:solidFill>
              </a:defRPr>
            </a:lvl2pPr>
            <a:lvl3pPr>
              <a:defRPr sz="1650">
                <a:solidFill>
                  <a:srgbClr val="005371"/>
                </a:solidFill>
              </a:defRPr>
            </a:lvl3pPr>
            <a:lvl4pPr>
              <a:defRPr sz="1650">
                <a:solidFill>
                  <a:srgbClr val="005371"/>
                </a:solidFill>
              </a:defRPr>
            </a:lvl4pPr>
            <a:lvl5pPr>
              <a:defRPr sz="1650">
                <a:solidFill>
                  <a:srgbClr val="00537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573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2 Bil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326DA0-75F8-0FCB-6D4A-8C3095BDF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820396"/>
            <a:ext cx="6844469" cy="649481"/>
          </a:xfrm>
        </p:spPr>
        <p:txBody>
          <a:bodyPr anchor="t" anchorCtr="0">
            <a:normAutofit/>
          </a:bodyPr>
          <a:lstStyle>
            <a:lvl1pPr>
              <a:defRPr sz="3450">
                <a:solidFill>
                  <a:srgbClr val="00537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0DBBA51-5137-AA10-9934-A04415899E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931348" y="6275961"/>
            <a:ext cx="6179321" cy="216000"/>
          </a:xfrm>
        </p:spPr>
        <p:txBody>
          <a:bodyPr lIns="0" tIns="0" rIns="0" bIns="0"/>
          <a:lstStyle>
            <a:lvl1pPr algn="l">
              <a:defRPr/>
            </a:lvl1pPr>
          </a:lstStyle>
          <a:p>
            <a:r>
              <a:rPr lang="de-DE"/>
              <a:t>HH-Plan 2025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4B7D450-9772-4B2A-73DC-0DF7C199E2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72973" y="6275961"/>
            <a:ext cx="2743200" cy="216000"/>
          </a:xfrm>
        </p:spPr>
        <p:txBody>
          <a:bodyPr lIns="0" tIns="0" rIns="0" bIns="0"/>
          <a:lstStyle/>
          <a:p>
            <a:r>
              <a:rPr lang="de-DE" dirty="0"/>
              <a:t>Seite </a:t>
            </a:r>
            <a:fld id="{D2F774F2-6DCF-40D4-B558-60D3D7B6ABC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C70ADAB-A402-C528-DB59-8F71E31B503D}"/>
              </a:ext>
            </a:extLst>
          </p:cNvPr>
          <p:cNvSpPr txBox="1"/>
          <p:nvPr userDrawn="1"/>
        </p:nvSpPr>
        <p:spPr>
          <a:xfrm>
            <a:off x="612000" y="6273118"/>
            <a:ext cx="1618452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de-DE" sz="1200" b="1" i="0" dirty="0">
                <a:solidFill>
                  <a:srgbClr val="005371"/>
                </a:solidFill>
                <a:latin typeface="TheSansOffice" panose="020B0502050302020203" pitchFamily="34" charset="77"/>
              </a:rPr>
              <a:t>Stadt Neckarsulm |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47E31BF-22C0-57A7-7A45-833F4E862DA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3000" y="346104"/>
            <a:ext cx="1397000" cy="914400"/>
          </a:xfrm>
          <a:prstGeom prst="rect">
            <a:avLst/>
          </a:prstGeom>
        </p:spPr>
      </p:pic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9390D85-2C64-87A3-5616-96EE61D187C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2521009"/>
            <a:ext cx="2586527" cy="3260792"/>
          </a:xfrm>
          <a:prstGeom prst="rect">
            <a:avLst/>
          </a:prstGeom>
          <a:solidFill>
            <a:srgbClr val="E6EEF1"/>
          </a:solidFill>
        </p:spPr>
        <p:txBody>
          <a:bodyPr/>
          <a:lstStyle>
            <a:lvl1pPr algn="ctr">
              <a:defRPr sz="2000" b="0" i="0">
                <a:latin typeface="TheSansOffice" panose="020B0502050302020203" pitchFamily="34" charset="77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5" name="Textplatzhalter 5">
            <a:extLst>
              <a:ext uri="{FF2B5EF4-FFF2-40B4-BE49-F238E27FC236}">
                <a16:creationId xmlns:a16="http://schemas.microsoft.com/office/drawing/2014/main" id="{7B484807-D3A2-C243-ADD9-9E3CEE7976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000" y="2521009"/>
            <a:ext cx="4558206" cy="3260792"/>
          </a:xfrm>
          <a:prstGeom prst="rect">
            <a:avLst/>
          </a:prstGeom>
        </p:spPr>
        <p:txBody>
          <a:bodyPr lIns="0" tIns="0" rIns="0" bIns="0"/>
          <a:lstStyle>
            <a:lvl1pPr>
              <a:defRPr sz="1650">
                <a:solidFill>
                  <a:srgbClr val="005371"/>
                </a:solidFill>
              </a:defRPr>
            </a:lvl1pPr>
            <a:lvl2pPr>
              <a:defRPr sz="1650">
                <a:solidFill>
                  <a:srgbClr val="005371"/>
                </a:solidFill>
              </a:defRPr>
            </a:lvl2pPr>
            <a:lvl3pPr>
              <a:defRPr sz="1650">
                <a:solidFill>
                  <a:srgbClr val="005371"/>
                </a:solidFill>
              </a:defRPr>
            </a:lvl3pPr>
            <a:lvl4pPr>
              <a:defRPr sz="1650">
                <a:solidFill>
                  <a:srgbClr val="005371"/>
                </a:solidFill>
              </a:defRPr>
            </a:lvl4pPr>
            <a:lvl5pPr>
              <a:defRPr sz="1650">
                <a:solidFill>
                  <a:srgbClr val="00537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37D41A1-2D24-C0D2-3732-A89EBD80EAA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33204" y="2521009"/>
            <a:ext cx="2586527" cy="3260792"/>
          </a:xfrm>
          <a:prstGeom prst="rect">
            <a:avLst/>
          </a:prstGeom>
          <a:solidFill>
            <a:srgbClr val="E6EEF1"/>
          </a:solidFill>
        </p:spPr>
        <p:txBody>
          <a:bodyPr/>
          <a:lstStyle>
            <a:lvl1pPr algn="ctr">
              <a:defRPr sz="2000" b="0" i="0">
                <a:latin typeface="TheSansOffice" panose="020B0502050302020203" pitchFamily="34" charset="77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5528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+ 2 Bil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326DA0-75F8-0FCB-6D4A-8C3095BDF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820396"/>
            <a:ext cx="6844469" cy="649481"/>
          </a:xfrm>
        </p:spPr>
        <p:txBody>
          <a:bodyPr anchor="t" anchorCtr="0">
            <a:normAutofit/>
          </a:bodyPr>
          <a:lstStyle>
            <a:lvl1pPr>
              <a:defRPr sz="3450">
                <a:solidFill>
                  <a:srgbClr val="00537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0DBBA51-5137-AA10-9934-A04415899E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931348" y="6275961"/>
            <a:ext cx="6179321" cy="216000"/>
          </a:xfrm>
        </p:spPr>
        <p:txBody>
          <a:bodyPr lIns="0" tIns="0" rIns="0" bIns="0"/>
          <a:lstStyle>
            <a:lvl1pPr algn="l">
              <a:defRPr/>
            </a:lvl1pPr>
          </a:lstStyle>
          <a:p>
            <a:r>
              <a:rPr lang="de-DE"/>
              <a:t>HH-Plan 2025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4B7D450-9772-4B2A-73DC-0DF7C199E2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72973" y="6275961"/>
            <a:ext cx="2743200" cy="216000"/>
          </a:xfrm>
        </p:spPr>
        <p:txBody>
          <a:bodyPr lIns="0" tIns="0" rIns="0" bIns="0"/>
          <a:lstStyle/>
          <a:p>
            <a:r>
              <a:rPr lang="de-DE" dirty="0"/>
              <a:t>Seite </a:t>
            </a:r>
            <a:fld id="{D2F774F2-6DCF-40D4-B558-60D3D7B6ABC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C70ADAB-A402-C528-DB59-8F71E31B503D}"/>
              </a:ext>
            </a:extLst>
          </p:cNvPr>
          <p:cNvSpPr txBox="1"/>
          <p:nvPr userDrawn="1"/>
        </p:nvSpPr>
        <p:spPr>
          <a:xfrm>
            <a:off x="612000" y="6273118"/>
            <a:ext cx="1618452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de-DE" sz="1200" b="1" i="0" dirty="0">
                <a:solidFill>
                  <a:srgbClr val="005371"/>
                </a:solidFill>
                <a:latin typeface="TheSansOffice" panose="020B0502050302020203" pitchFamily="34" charset="77"/>
              </a:rPr>
              <a:t>Stadt Neckarsulm |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F47E31BF-22C0-57A7-7A45-833F4E862DA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83000" y="346104"/>
            <a:ext cx="1397000" cy="914400"/>
          </a:xfrm>
          <a:prstGeom prst="rect">
            <a:avLst/>
          </a:prstGeom>
        </p:spPr>
      </p:pic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9390D85-2C64-87A3-5616-96EE61D187C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524143" y="2521009"/>
            <a:ext cx="1859424" cy="2444098"/>
          </a:xfrm>
          <a:prstGeom prst="rect">
            <a:avLst/>
          </a:prstGeom>
          <a:solidFill>
            <a:srgbClr val="E6EEF1"/>
          </a:solidFill>
        </p:spPr>
        <p:txBody>
          <a:bodyPr/>
          <a:lstStyle>
            <a:lvl1pPr algn="ctr">
              <a:defRPr sz="2000" b="0" i="0">
                <a:latin typeface="TheSansOffice" panose="020B0502050302020203" pitchFamily="34" charset="77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5" name="Textplatzhalter 5">
            <a:extLst>
              <a:ext uri="{FF2B5EF4-FFF2-40B4-BE49-F238E27FC236}">
                <a16:creationId xmlns:a16="http://schemas.microsoft.com/office/drawing/2014/main" id="{7B484807-D3A2-C243-ADD9-9E3CEE7976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2000" y="2521009"/>
            <a:ext cx="4558206" cy="3260792"/>
          </a:xfrm>
          <a:prstGeom prst="rect">
            <a:avLst/>
          </a:prstGeom>
        </p:spPr>
        <p:txBody>
          <a:bodyPr lIns="0" tIns="0" rIns="0" bIns="0"/>
          <a:lstStyle>
            <a:lvl1pPr>
              <a:defRPr sz="1650">
                <a:solidFill>
                  <a:srgbClr val="005371"/>
                </a:solidFill>
              </a:defRPr>
            </a:lvl1pPr>
            <a:lvl2pPr>
              <a:defRPr sz="1650">
                <a:solidFill>
                  <a:srgbClr val="005371"/>
                </a:solidFill>
              </a:defRPr>
            </a:lvl2pPr>
            <a:lvl3pPr>
              <a:defRPr sz="1650">
                <a:solidFill>
                  <a:srgbClr val="005371"/>
                </a:solidFill>
              </a:defRPr>
            </a:lvl3pPr>
            <a:lvl4pPr>
              <a:defRPr sz="1650">
                <a:solidFill>
                  <a:srgbClr val="005371"/>
                </a:solidFill>
              </a:defRPr>
            </a:lvl4pPr>
            <a:lvl5pPr>
              <a:defRPr sz="1650">
                <a:solidFill>
                  <a:srgbClr val="00537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E7E6AC83-DD01-F3DE-E6AD-9B7AD7BEE53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66587" y="2521009"/>
            <a:ext cx="1859424" cy="2444098"/>
          </a:xfrm>
          <a:prstGeom prst="rect">
            <a:avLst/>
          </a:prstGeom>
          <a:solidFill>
            <a:srgbClr val="E6EEF1"/>
          </a:solidFill>
        </p:spPr>
        <p:txBody>
          <a:bodyPr/>
          <a:lstStyle>
            <a:lvl1pPr algn="ctr">
              <a:defRPr sz="2000" b="0" i="0">
                <a:latin typeface="TheSansOffice" panose="020B0502050302020203" pitchFamily="34" charset="77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3E53A0E6-38BA-78C3-6600-CE1EA6F45CF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609032" y="2521009"/>
            <a:ext cx="1859424" cy="2444098"/>
          </a:xfrm>
          <a:prstGeom prst="rect">
            <a:avLst/>
          </a:prstGeom>
          <a:solidFill>
            <a:srgbClr val="E6EEF1"/>
          </a:solidFill>
        </p:spPr>
        <p:txBody>
          <a:bodyPr/>
          <a:lstStyle>
            <a:lvl1pPr algn="ctr">
              <a:defRPr sz="2000" b="0" i="0">
                <a:latin typeface="TheSansOffice" panose="020B0502050302020203" pitchFamily="34" charset="77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5788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A13E7A8-7219-F213-742A-B4A8DB310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208" y="1837346"/>
            <a:ext cx="6844469" cy="2135069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20C74D8-0CD4-BB5D-0626-163C0B8A91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rgbClr val="005371"/>
                </a:solidFill>
                <a:latin typeface="TheSansOffice" panose="020B0502050302020203" pitchFamily="34" charset="77"/>
              </a:defRPr>
            </a:lvl1pPr>
          </a:lstStyle>
          <a:p>
            <a:r>
              <a:rPr lang="de-DE"/>
              <a:t>HH-Plan 2025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5414A6-6C0F-D446-A020-BA1579A3EA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005371"/>
                </a:solidFill>
                <a:latin typeface="TheSansOffice" panose="020B0502050302020203" pitchFamily="34" charset="77"/>
              </a:defRPr>
            </a:lvl1pPr>
          </a:lstStyle>
          <a:p>
            <a:r>
              <a:rPr lang="de-DE" dirty="0"/>
              <a:t>Seite </a:t>
            </a:r>
            <a:fld id="{306F9D95-98ED-4AFC-8961-0CC09B0411E4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6946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b="1" i="0" kern="1200">
          <a:solidFill>
            <a:schemeClr val="bg1"/>
          </a:solidFill>
          <a:latin typeface="TheSansOffice" panose="020B0502050302020203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FCC864-077C-8690-FCA4-D78329FC1D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4041" y="1398587"/>
            <a:ext cx="7986134" cy="2916237"/>
          </a:xfrm>
        </p:spPr>
        <p:txBody>
          <a:bodyPr>
            <a:normAutofit/>
          </a:bodyPr>
          <a:lstStyle/>
          <a:p>
            <a:r>
              <a:rPr lang="de-DE" altLang="de-DE" dirty="0">
                <a:latin typeface="+mj-lt"/>
              </a:rPr>
              <a:t>Haushaltsplan 2026</a:t>
            </a:r>
            <a:br>
              <a:rPr lang="de-DE" altLang="de-DE" dirty="0">
                <a:latin typeface="+mj-lt"/>
              </a:rPr>
            </a:br>
            <a:r>
              <a:rPr lang="de-DE" altLang="de-DE" sz="2900" dirty="0">
                <a:latin typeface="+mj-lt"/>
              </a:rPr>
              <a:t>Pressegespräch am 20.11.2025</a:t>
            </a:r>
            <a:br>
              <a:rPr lang="de-DE" altLang="de-DE" sz="2900" dirty="0">
                <a:latin typeface="+mj-lt"/>
              </a:rPr>
            </a:br>
            <a:br>
              <a:rPr lang="de-DE" altLang="de-DE" sz="2900" dirty="0">
                <a:latin typeface="+mj-lt"/>
              </a:rPr>
            </a:br>
            <a:br>
              <a:rPr lang="de-DE" altLang="de-DE" sz="2900" dirty="0">
                <a:latin typeface="+mj-lt"/>
              </a:rPr>
            </a:br>
            <a:endParaRPr lang="de-DE" sz="2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17486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AE85E6-FDA5-723E-D627-FC51FD314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954780-9D6B-D8D0-7CB6-A1D489BFE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820396"/>
            <a:ext cx="8422272" cy="649481"/>
          </a:xfrm>
        </p:spPr>
        <p:txBody>
          <a:bodyPr>
            <a:normAutofit fontScale="90000"/>
          </a:bodyPr>
          <a:lstStyle/>
          <a:p>
            <a:r>
              <a:rPr lang="de-DE" sz="3400" dirty="0"/>
              <a:t>Ergebnishaushalt 2026 </a:t>
            </a:r>
            <a:r>
              <a:rPr lang="de-DE" sz="2800" dirty="0"/>
              <a:t>– Entwicklung der </a:t>
            </a:r>
            <a:r>
              <a:rPr lang="de-DE" sz="2800" dirty="0" err="1"/>
              <a:t>Gewst</a:t>
            </a:r>
            <a:br>
              <a:rPr lang="de-DE" sz="2800" dirty="0"/>
            </a:br>
            <a:endParaRPr lang="de-DE" sz="1800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08D63AE-9E39-BEC6-D35A-8FE9137482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Haushalt 2026 – Pressegespräch am 20.11.2025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B4F98D-9F4A-043A-450C-F6F9A7C003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D2F774F2-6DCF-40D4-B558-60D3D7B6ABC1}" type="slidenum">
              <a:rPr lang="de-DE" smtClean="0"/>
              <a:pPr/>
              <a:t>2</a:t>
            </a:fld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BEFDEBF-C6AB-6354-A737-C3D94E08E5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7709" y="1652120"/>
            <a:ext cx="7636582" cy="4306227"/>
          </a:xfrm>
          <a:prstGeom prst="rect">
            <a:avLst/>
          </a:prstGeom>
        </p:spPr>
      </p:pic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8C445B43-1913-61A3-51F7-7FC670B3A01D}"/>
              </a:ext>
            </a:extLst>
          </p:cNvPr>
          <p:cNvCxnSpPr>
            <a:cxnSpLocks/>
          </p:cNvCxnSpPr>
          <p:nvPr/>
        </p:nvCxnSpPr>
        <p:spPr>
          <a:xfrm>
            <a:off x="3215148" y="3429000"/>
            <a:ext cx="6559960" cy="0"/>
          </a:xfrm>
          <a:prstGeom prst="line">
            <a:avLst/>
          </a:prstGeom>
          <a:ln w="3810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9686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1A0F6-1679-E837-BD54-0A19EB9B2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3EF614-0605-26F5-2B1B-36186B64C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820396"/>
            <a:ext cx="8422272" cy="649481"/>
          </a:xfrm>
        </p:spPr>
        <p:txBody>
          <a:bodyPr>
            <a:normAutofit fontScale="90000"/>
          </a:bodyPr>
          <a:lstStyle/>
          <a:p>
            <a:r>
              <a:rPr lang="de-DE" sz="3400" dirty="0"/>
              <a:t>Ergebnishaushalt 2020–2029</a:t>
            </a:r>
            <a:br>
              <a:rPr lang="de-DE" sz="2800" dirty="0"/>
            </a:br>
            <a:r>
              <a:rPr lang="de-DE" sz="1800" dirty="0"/>
              <a:t>Entwicklung Jahresergebnis und Rücklagen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6F937CF-2F49-0B8A-0C94-9A0D743971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Haushalt 2026 – Pressegespräch am 20.11.2025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07CAEF3-F437-A3E2-8AE7-19FD5D0841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D2F774F2-6DCF-40D4-B558-60D3D7B6ABC1}" type="slidenum">
              <a:rPr lang="de-DE" smtClean="0"/>
              <a:pPr/>
              <a:t>3</a:t>
            </a:fld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59A6EB3-A27B-9C37-B702-B044FF7AD3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9334" y="1469877"/>
            <a:ext cx="6242407" cy="4498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652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D06AB-CCEF-675F-0043-467352295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444537-9C87-8C07-A87C-830C75976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820396"/>
            <a:ext cx="8422272" cy="649481"/>
          </a:xfrm>
        </p:spPr>
        <p:txBody>
          <a:bodyPr>
            <a:normAutofit fontScale="90000"/>
          </a:bodyPr>
          <a:lstStyle/>
          <a:p>
            <a:r>
              <a:rPr lang="de-DE" sz="3400" dirty="0"/>
              <a:t>Finanzhaushalt 2026 </a:t>
            </a:r>
            <a:r>
              <a:rPr lang="de-DE" sz="2800" dirty="0"/>
              <a:t>– Zahlungsmittelsaldo</a:t>
            </a:r>
            <a:br>
              <a:rPr lang="de-DE" sz="2800" dirty="0"/>
            </a:br>
            <a:endParaRPr lang="de-DE" sz="1800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3F9F61D-8522-8F04-CFE1-2023FE45ACE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Haushalt 2026 – Pressegespräch am 20.11.2025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268897C-FDF5-C726-1F04-DC903DF2C9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D2F774F2-6DCF-40D4-B558-60D3D7B6ABC1}" type="slidenum">
              <a:rPr lang="de-DE" smtClean="0"/>
              <a:pPr/>
              <a:t>4</a:t>
            </a:fld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F41A707-D68E-B782-B254-279E8E5166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152" y="1612490"/>
            <a:ext cx="6335696" cy="434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686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4C3093-6812-D2D6-6D3C-462DE89E7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FA6A44-4A39-C9B5-1A31-81A5E7DEE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820396"/>
            <a:ext cx="8422272" cy="649481"/>
          </a:xfrm>
        </p:spPr>
        <p:txBody>
          <a:bodyPr>
            <a:normAutofit fontScale="90000"/>
          </a:bodyPr>
          <a:lstStyle/>
          <a:p>
            <a:r>
              <a:rPr lang="de-DE" sz="3400" dirty="0"/>
              <a:t>Finanzhaushalt 2026 </a:t>
            </a:r>
            <a:r>
              <a:rPr lang="de-DE" sz="2800" dirty="0"/>
              <a:t>– Entwicklung der Liquidität</a:t>
            </a:r>
            <a:br>
              <a:rPr lang="de-DE" sz="2800" dirty="0"/>
            </a:br>
            <a:endParaRPr lang="de-DE" sz="1800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FFFC739-A2E8-D531-F79C-3B381CA606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Haushalt 2026 – Pressegespräch am 20.11.2025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3B8B584-033D-8FF4-DC5B-CF934D4803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D2F774F2-6DCF-40D4-B558-60D3D7B6ABC1}" type="slidenum">
              <a:rPr lang="de-DE" smtClean="0"/>
              <a:pPr/>
              <a:t>5</a:t>
            </a:fld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989E9D8-9DEC-E15A-AB3B-09CC8A00A7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2486" y="1622322"/>
            <a:ext cx="6307027" cy="4326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216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BB563-8AC5-391F-3E46-E0790657B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D927D-1440-9982-0112-4DE89A9FE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820396"/>
            <a:ext cx="8422272" cy="649481"/>
          </a:xfrm>
        </p:spPr>
        <p:txBody>
          <a:bodyPr>
            <a:normAutofit fontScale="90000"/>
          </a:bodyPr>
          <a:lstStyle/>
          <a:p>
            <a:r>
              <a:rPr lang="de-DE" sz="3400" dirty="0"/>
              <a:t>Finanzhaushalt 2026 </a:t>
            </a:r>
            <a:r>
              <a:rPr lang="de-DE" sz="2800" dirty="0"/>
              <a:t>– Entwicklung der Schulden</a:t>
            </a:r>
            <a:br>
              <a:rPr lang="de-DE" sz="2800" dirty="0"/>
            </a:br>
            <a:r>
              <a:rPr lang="de-DE" sz="1800" dirty="0"/>
              <a:t>Kernhaushalt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B575173-41C6-4C1A-E2B5-65328EF6D4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Haushalt 2026 – Pressegespräch am 20.11.2025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092824D-AD8A-0F5C-D77C-8CEE42D1E3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D2F774F2-6DCF-40D4-B558-60D3D7B6ABC1}" type="slidenum">
              <a:rPr lang="de-DE" smtClean="0"/>
              <a:pPr/>
              <a:t>6</a:t>
            </a:fld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8E9C1C9-353D-57BF-0890-F9BB177C5D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1394" y="1579352"/>
            <a:ext cx="6309212" cy="4359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75771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_Powerpoint">
  <a:themeElements>
    <a:clrScheme name="NeSu">
      <a:dk1>
        <a:srgbClr val="005371"/>
      </a:dk1>
      <a:lt1>
        <a:sysClr val="window" lastClr="FFFFFF"/>
      </a:lt1>
      <a:dk2>
        <a:srgbClr val="005371"/>
      </a:dk2>
      <a:lt2>
        <a:srgbClr val="E6EEF1"/>
      </a:lt2>
      <a:accent1>
        <a:srgbClr val="7FA9AE"/>
      </a:accent1>
      <a:accent2>
        <a:srgbClr val="D6938A"/>
      </a:accent2>
      <a:accent3>
        <a:srgbClr val="DC4256"/>
      </a:accent3>
      <a:accent4>
        <a:srgbClr val="A08D79"/>
      </a:accent4>
      <a:accent5>
        <a:srgbClr val="739F56"/>
      </a:accent5>
      <a:accent6>
        <a:srgbClr val="BA5A8B"/>
      </a:accent6>
      <a:hlink>
        <a:srgbClr val="005371"/>
      </a:hlink>
      <a:folHlink>
        <a:srgbClr val="005371"/>
      </a:folHlink>
    </a:clrScheme>
    <a:fontScheme name="NeSu">
      <a:majorFont>
        <a:latin typeface="TheSansOffice"/>
        <a:ea typeface=""/>
        <a:cs typeface=""/>
      </a:majorFont>
      <a:minorFont>
        <a:latin typeface="TheSans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DAC65C63-D06E-426D-ACFC-A9235D8D8877}" vid="{E67F0DA7-FC18-4A4B-8021-EE970F0B8CF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Vorlage_Powerpoint</Template>
  <TotalTime>0</TotalTime>
  <Words>172</Words>
  <Application>Microsoft Office PowerPoint</Application>
  <PresentationFormat>Breitbild</PresentationFormat>
  <Paragraphs>29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TheSansOffice</vt:lpstr>
      <vt:lpstr>Calibri</vt:lpstr>
      <vt:lpstr>Vorlage_Powerpoint</vt:lpstr>
      <vt:lpstr>Haushaltsplan 2026 Pressegespräch am 20.11.2025   </vt:lpstr>
      <vt:lpstr>Ergebnishaushalt 2026 – Entwicklung der Gewst </vt:lpstr>
      <vt:lpstr>Ergebnishaushalt 2020–2029 Entwicklung Jahresergebnis und Rücklagen</vt:lpstr>
      <vt:lpstr>Finanzhaushalt 2026 – Zahlungsmittelsaldo </vt:lpstr>
      <vt:lpstr>Finanzhaushalt 2026 – Entwicklung der Liquidität </vt:lpstr>
      <vt:lpstr>Finanzhaushalt 2026 – Entwicklung der Schulden Kernhaushalt</vt:lpstr>
    </vt:vector>
  </TitlesOfParts>
  <Company>Stadt Neckarsulm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eine  bis zu dreizeilige Headline</dc:title>
  <dc:creator>A20004 Lisa-Paola Bender</dc:creator>
  <cp:lastModifiedBy>Herrmann, Matthias</cp:lastModifiedBy>
  <cp:revision>177</cp:revision>
  <cp:lastPrinted>2024-10-19T07:13:31Z</cp:lastPrinted>
  <dcterms:created xsi:type="dcterms:W3CDTF">2022-09-29T09:28:40Z</dcterms:created>
  <dcterms:modified xsi:type="dcterms:W3CDTF">2025-11-19T10:36:18Z</dcterms:modified>
</cp:coreProperties>
</file>